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59" r:id="rId4"/>
    <p:sldId id="262" r:id="rId5"/>
    <p:sldId id="264" r:id="rId6"/>
    <p:sldId id="265" r:id="rId7"/>
    <p:sldId id="256" r:id="rId8"/>
    <p:sldId id="257" r:id="rId9"/>
    <p:sldId id="258" r:id="rId10"/>
    <p:sldId id="261" r:id="rId11"/>
    <p:sldId id="266" r:id="rId12"/>
    <p:sldId id="269" r:id="rId13"/>
    <p:sldId id="270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E49D5E-517E-4227-9D8C-7096DD77C1B3}">
          <p14:sldIdLst>
            <p14:sldId id="260"/>
            <p14:sldId id="263"/>
          </p14:sldIdLst>
        </p14:section>
        <p14:section name="Heidi" id="{9E2F4547-DE3E-4CAA-BF5D-DD15E2A9B6A9}">
          <p14:sldIdLst>
            <p14:sldId id="259"/>
            <p14:sldId id="262"/>
            <p14:sldId id="264"/>
            <p14:sldId id="265"/>
          </p14:sldIdLst>
        </p14:section>
        <p14:section name="MySQL" id="{22678AA6-F2C9-4182-BAC8-856B930F78D9}">
          <p14:sldIdLst>
            <p14:sldId id="256"/>
            <p14:sldId id="257"/>
            <p14:sldId id="258"/>
          </p14:sldIdLst>
        </p14:section>
        <p14:section name="Excel" id="{E1C8650A-E0BC-4723-BF29-FB1FA01469B9}">
          <p14:sldIdLst>
            <p14:sldId id="261"/>
            <p14:sldId id="266"/>
            <p14:sldId id="269"/>
            <p14:sldId id="270"/>
            <p14:sldId id="267"/>
            <p14:sldId id="268"/>
            <p14:sldId id="271"/>
            <p14:sldId id="272"/>
            <p14:sldId id="273"/>
          </p14:sldIdLst>
        </p14:section>
        <p14:section name="Open Refine" id="{B2A601E8-856E-49A5-AC0D-9400500E329C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273-28E0-43E8-ACAC-170C6F577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BA81-290E-41E8-B770-AEFF9DDAD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93F37-1BBC-4977-819D-C5D97F75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844AF-63C9-4415-A623-CBF1671C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D50A-69AA-4028-A03B-7AA87AEC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7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F34D-58B8-4389-A18C-8FE25A6C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E83E9-E062-49E8-9918-435206891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C5DAE-EF5A-4715-ABA7-B6D4EBF6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8F2F1-4DB2-467A-A366-4A780B52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43119-6CD8-4B64-AC6F-A95E712B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72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0271CD-891D-4F46-802F-B73DA1E7E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0D363-234A-466E-8872-4C2DE882E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08824-9F5E-470E-BFB6-7A9E5B68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1D983-01DD-4C73-A0E4-15351A81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05115-9CF2-491E-BD58-4A4895BB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16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A0A8-276C-4353-8340-90E6465A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184E-3CE3-41EF-A397-575E0C352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D7025-E3BD-4369-B0D3-CC802E33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8897C-0289-46DA-AD34-76BA451F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A154A-C033-4289-8679-C859AB69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79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400A-0980-4899-902C-EB7C9AC9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159F7-444D-4DEB-B0F7-603FE65C9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63481-9D9D-4593-8C13-046314B4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F8C2E-8719-455B-90D6-563A3EE5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FD78B-BB24-48B5-91F7-6EFF004B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0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7661-B9E7-420C-8414-A624FDEC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1B70-2085-4244-B119-56CD088F4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3843D-3D7B-4301-B0C9-46FDC2D3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2EC74-B9A4-4817-8748-BE38699AA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99FFB-159D-4D5B-97F5-BB7FF1EA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EB3B3-5A18-4D02-8DEC-5B2C0A02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58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D91B-46C0-4EBF-B4C1-DB3FD919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A992E-7714-4997-98B8-613DBC131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D3139-80E5-4253-A582-43E028FB9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A4761-9D25-4F8B-86CF-5CA514543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6C847-4C43-4D9B-8280-54DCA6FA0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319A3-6BBE-4037-8A7F-B30A541F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240E4-1C84-4A5E-BD9A-11198E9A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E363F-CA89-4E4C-AC51-DEACBA58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3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BC92-8D8B-4702-9353-99AF354C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59AA8-50FE-4EF4-8E0A-71108A16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BA3D0-161C-44D7-8857-F3790EE88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E659F-AF00-441B-8926-1FEAFC5D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3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7B5692-F55F-43B2-9849-4D96A2DB4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FB5C9-F5BB-43F4-A426-4FDE7E01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369EA-7D02-468E-86EA-A8BE5BF5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11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AF6A-2CDF-4319-9BF3-1FE921A3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E75F1-7444-432D-83E3-F19AB285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86662-32A7-4FDD-841D-17FD8CA76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B0897-F2D8-4DF0-A1D4-B6177BA2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7E757-DAB6-4750-960B-29A13FA0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C0044-622F-49B0-B27D-37A70F58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392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84310-C490-4AB8-84E6-9CF5F04D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48AFF5-68EB-40A1-8D33-418E4DCCB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B30A7-C765-4AFD-AA4A-C63BC9F68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9B25C-4DBD-4EBE-9713-7B2BA96E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88850-848D-41A3-AECC-0BFADFB4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125A0-2E61-4E6F-810F-6DFCEE21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9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D6D7F-4179-4329-B528-B5AB0E02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789BD-451E-49B3-8A53-F627C6A1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FEA4-A5E9-423C-947B-A422AAF32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541E4-0029-43ED-8B8E-039FB63FC34F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2B837-8AE0-4087-85D1-5F6D36E3A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084FE-5E6A-4C3E-BBC7-DE7697E9A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D5817-799F-4A15-AD1B-BB517CC12E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2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D525E-EBA2-42F9-8E91-AECE363E7B42}"/>
              </a:ext>
            </a:extLst>
          </p:cNvPr>
          <p:cNvSpPr txBox="1"/>
          <p:nvPr/>
        </p:nvSpPr>
        <p:spPr>
          <a:xfrm>
            <a:off x="5658370" y="2537795"/>
            <a:ext cx="2142310" cy="1334587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Check this box to force users to type password each time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Recommended on shared computers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8ED54D-10BD-4219-A61A-BBC9F8996E9B}"/>
              </a:ext>
            </a:extLst>
          </p:cNvPr>
          <p:cNvCxnSpPr>
            <a:cxnSpLocks/>
          </p:cNvCxnSpPr>
          <p:nvPr/>
        </p:nvCxnSpPr>
        <p:spPr>
          <a:xfrm flipH="1">
            <a:off x="5037660" y="3205089"/>
            <a:ext cx="343949" cy="2942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98959C-7000-497E-A7BD-B6DF0A3ED1E4}"/>
              </a:ext>
            </a:extLst>
          </p:cNvPr>
          <p:cNvSpPr/>
          <p:nvPr/>
        </p:nvSpPr>
        <p:spPr>
          <a:xfrm>
            <a:off x="4654263" y="3615778"/>
            <a:ext cx="250970" cy="2510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2F3858-1936-433B-838D-7ACC77E2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Components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34A8D24B-5E42-4A82-9F45-495549152DAD}"/>
              </a:ext>
            </a:extLst>
          </p:cNvPr>
          <p:cNvSpPr/>
          <p:nvPr/>
        </p:nvSpPr>
        <p:spPr>
          <a:xfrm>
            <a:off x="3741583" y="3305385"/>
            <a:ext cx="319086" cy="310393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1BC6CA-A45E-4945-9F7A-0B171C6C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71" y="3601965"/>
            <a:ext cx="371531" cy="2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5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56C87-AF5D-4734-B896-395EF47C3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5"/>
          <a:stretch/>
        </p:blipFill>
        <p:spPr>
          <a:xfrm>
            <a:off x="272473" y="157023"/>
            <a:ext cx="8728364" cy="1865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91C1D4-DDA0-4887-8591-C87AD01538EB}"/>
              </a:ext>
            </a:extLst>
          </p:cNvPr>
          <p:cNvSpPr txBox="1"/>
          <p:nvPr/>
        </p:nvSpPr>
        <p:spPr>
          <a:xfrm>
            <a:off x="5236848" y="938701"/>
            <a:ext cx="2142310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 will see this button if MySQL for Excel is installed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2A88E0-D31D-4688-8738-28D4C9B61F70}"/>
              </a:ext>
            </a:extLst>
          </p:cNvPr>
          <p:cNvCxnSpPr>
            <a:cxnSpLocks/>
          </p:cNvCxnSpPr>
          <p:nvPr/>
        </p:nvCxnSpPr>
        <p:spPr>
          <a:xfrm flipV="1">
            <a:off x="7475970" y="1314967"/>
            <a:ext cx="369455" cy="1200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77F73F-2C1E-44D7-BE01-4313E81C5C0D}"/>
              </a:ext>
            </a:extLst>
          </p:cNvPr>
          <p:cNvSpPr/>
          <p:nvPr/>
        </p:nvSpPr>
        <p:spPr>
          <a:xfrm>
            <a:off x="4155499" y="484656"/>
            <a:ext cx="545809" cy="48516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E084AA8A-03E9-4FEB-BDB6-E11724322999}"/>
              </a:ext>
            </a:extLst>
          </p:cNvPr>
          <p:cNvSpPr/>
          <p:nvPr/>
        </p:nvSpPr>
        <p:spPr>
          <a:xfrm>
            <a:off x="10592549" y="996909"/>
            <a:ext cx="319086" cy="310393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F30A1-A3C7-436B-99B3-58FFDF28D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37" y="1293489"/>
            <a:ext cx="371531" cy="27864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4D4E02-9BE7-4B8F-886A-D31C72748488}"/>
              </a:ext>
            </a:extLst>
          </p:cNvPr>
          <p:cNvSpPr/>
          <p:nvPr/>
        </p:nvSpPr>
        <p:spPr>
          <a:xfrm>
            <a:off x="7914699" y="847311"/>
            <a:ext cx="832137" cy="93531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F60AA-1670-40A3-A317-3EF40A29E3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46" t="28723" b="7694"/>
          <a:stretch/>
        </p:blipFill>
        <p:spPr>
          <a:xfrm>
            <a:off x="364836" y="2432951"/>
            <a:ext cx="1737832" cy="419497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2E0BD2-53D8-44E8-8D64-D409260703FD}"/>
              </a:ext>
            </a:extLst>
          </p:cNvPr>
          <p:cNvSpPr/>
          <p:nvPr/>
        </p:nvSpPr>
        <p:spPr>
          <a:xfrm>
            <a:off x="353114" y="6005688"/>
            <a:ext cx="1749554" cy="28684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C8B48-4C33-4634-B23D-63E31463F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928" y="2442987"/>
            <a:ext cx="6153564" cy="4266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FCDE7-083C-4A6F-B49D-EFEDE1E10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409" y="2268043"/>
            <a:ext cx="1602226" cy="402448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949F4A-92A1-4AAC-AE1A-04B412420E29}"/>
              </a:ext>
            </a:extLst>
          </p:cNvPr>
          <p:cNvSpPr/>
          <p:nvPr/>
        </p:nvSpPr>
        <p:spPr>
          <a:xfrm>
            <a:off x="9348280" y="4113315"/>
            <a:ext cx="1544883" cy="37555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05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D7B96-4596-46AC-8A8B-89E0BB525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84" b="5701"/>
          <a:stretch/>
        </p:blipFill>
        <p:spPr>
          <a:xfrm>
            <a:off x="0" y="0"/>
            <a:ext cx="2776466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6E5C5A-B3E3-49B4-B16A-1386BE08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43" y="0"/>
            <a:ext cx="253483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A7E5C-A111-4B22-832E-05B48A942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" y="3637935"/>
            <a:ext cx="4564669" cy="2392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FAEC73-6623-476C-9D54-9B12445AC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391"/>
          <a:stretch/>
        </p:blipFill>
        <p:spPr>
          <a:xfrm>
            <a:off x="5642531" y="0"/>
            <a:ext cx="2713637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FB41C-F3E0-46E7-A32E-D14298738FF5}"/>
              </a:ext>
            </a:extLst>
          </p:cNvPr>
          <p:cNvSpPr txBox="1"/>
          <p:nvPr/>
        </p:nvSpPr>
        <p:spPr>
          <a:xfrm>
            <a:off x="634155" y="5363105"/>
            <a:ext cx="2142310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Change this to utf8_Unicode_ci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8ACF13-DB6B-4B16-92FC-B318318D30BC}"/>
              </a:ext>
            </a:extLst>
          </p:cNvPr>
          <p:cNvCxnSpPr>
            <a:cxnSpLocks/>
          </p:cNvCxnSpPr>
          <p:nvPr/>
        </p:nvCxnSpPr>
        <p:spPr>
          <a:xfrm flipH="1">
            <a:off x="8353515" y="4442762"/>
            <a:ext cx="343949" cy="2942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FF3150-48CE-42A9-B080-F9132CD49EE2}"/>
              </a:ext>
            </a:extLst>
          </p:cNvPr>
          <p:cNvSpPr/>
          <p:nvPr/>
        </p:nvSpPr>
        <p:spPr>
          <a:xfrm>
            <a:off x="7970118" y="4853451"/>
            <a:ext cx="250970" cy="2510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03A318-4F47-4223-87AD-E34BEDE2BD53}"/>
              </a:ext>
            </a:extLst>
          </p:cNvPr>
          <p:cNvSpPr/>
          <p:nvPr/>
        </p:nvSpPr>
        <p:spPr>
          <a:xfrm>
            <a:off x="2980418" y="2987706"/>
            <a:ext cx="1942563" cy="44129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4A521A-6FB8-4A0C-B34F-A153F1B17461}"/>
              </a:ext>
            </a:extLst>
          </p:cNvPr>
          <p:cNvCxnSpPr>
            <a:cxnSpLocks/>
          </p:cNvCxnSpPr>
          <p:nvPr/>
        </p:nvCxnSpPr>
        <p:spPr>
          <a:xfrm flipV="1">
            <a:off x="2139646" y="5322512"/>
            <a:ext cx="450745" cy="2942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198FD0-1FC5-48FD-BC9B-1797FCD0BD9A}"/>
              </a:ext>
            </a:extLst>
          </p:cNvPr>
          <p:cNvSpPr/>
          <p:nvPr/>
        </p:nvSpPr>
        <p:spPr>
          <a:xfrm>
            <a:off x="5716444" y="835633"/>
            <a:ext cx="2568573" cy="42051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32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CA4C9C-0CF4-4106-84AC-AAABA12B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D3F4DE-C2FF-4897-9CD3-8AC84465ECD5}"/>
              </a:ext>
            </a:extLst>
          </p:cNvPr>
          <p:cNvSpPr/>
          <p:nvPr/>
        </p:nvSpPr>
        <p:spPr>
          <a:xfrm>
            <a:off x="18472" y="1990178"/>
            <a:ext cx="250970" cy="2510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6D48C-5172-4D57-ABFE-1E2EA0D00EDE}"/>
              </a:ext>
            </a:extLst>
          </p:cNvPr>
          <p:cNvSpPr txBox="1"/>
          <p:nvPr/>
        </p:nvSpPr>
        <p:spPr>
          <a:xfrm>
            <a:off x="504846" y="2462886"/>
            <a:ext cx="2142310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 can click here to select all data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FF21E1-8A49-44F6-B65E-DF5A28A872C3}"/>
              </a:ext>
            </a:extLst>
          </p:cNvPr>
          <p:cNvCxnSpPr>
            <a:cxnSpLocks/>
          </p:cNvCxnSpPr>
          <p:nvPr/>
        </p:nvCxnSpPr>
        <p:spPr>
          <a:xfrm flipH="1" flipV="1">
            <a:off x="360219" y="2133601"/>
            <a:ext cx="212436" cy="2124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516663-0D28-4822-9C81-831B0886E9F2}"/>
              </a:ext>
            </a:extLst>
          </p:cNvPr>
          <p:cNvSpPr/>
          <p:nvPr/>
        </p:nvSpPr>
        <p:spPr>
          <a:xfrm>
            <a:off x="10021454" y="2838564"/>
            <a:ext cx="1865746" cy="38492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57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1D52F-27B4-4644-AFCA-EC133E1F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60" y="0"/>
            <a:ext cx="82840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91D791-C740-498B-BBA6-1031070C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09" y="2771199"/>
            <a:ext cx="5372100" cy="19716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3662A8-68B2-4226-83B0-E72C6372BAD5}"/>
              </a:ext>
            </a:extLst>
          </p:cNvPr>
          <p:cNvSpPr/>
          <p:nvPr/>
        </p:nvSpPr>
        <p:spPr>
          <a:xfrm>
            <a:off x="6522748" y="1781121"/>
            <a:ext cx="2990706" cy="33400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588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13B1F6-0C57-4047-9155-E972EB80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5DF909-322B-48CD-9F19-15B96267AD04}"/>
              </a:ext>
            </a:extLst>
          </p:cNvPr>
          <p:cNvSpPr/>
          <p:nvPr/>
        </p:nvSpPr>
        <p:spPr>
          <a:xfrm>
            <a:off x="1154544" y="6243782"/>
            <a:ext cx="720438" cy="27709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B071F6-7E22-44E5-9C7F-12186BDE55C2}"/>
              </a:ext>
            </a:extLst>
          </p:cNvPr>
          <p:cNvSpPr/>
          <p:nvPr/>
        </p:nvSpPr>
        <p:spPr>
          <a:xfrm>
            <a:off x="10049164" y="2826327"/>
            <a:ext cx="1856509" cy="38792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72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045F3-4559-4022-9D3E-502512AF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60" y="0"/>
            <a:ext cx="8284079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D297E9-962C-4C6F-A128-4DAD3128C7C7}"/>
              </a:ext>
            </a:extLst>
          </p:cNvPr>
          <p:cNvSpPr/>
          <p:nvPr/>
        </p:nvSpPr>
        <p:spPr>
          <a:xfrm>
            <a:off x="6531985" y="1467084"/>
            <a:ext cx="2990706" cy="33400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03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417FE-F505-481E-85DD-68E2C6AB8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915223-DAE2-4640-BA56-2A0345614CDB}"/>
              </a:ext>
            </a:extLst>
          </p:cNvPr>
          <p:cNvSpPr/>
          <p:nvPr/>
        </p:nvSpPr>
        <p:spPr>
          <a:xfrm>
            <a:off x="1754908" y="6243782"/>
            <a:ext cx="1099128" cy="29556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F76350-A555-4B21-9787-D66AB92BE0B7}"/>
              </a:ext>
            </a:extLst>
          </p:cNvPr>
          <p:cNvSpPr/>
          <p:nvPr/>
        </p:nvSpPr>
        <p:spPr>
          <a:xfrm>
            <a:off x="10049164" y="2826327"/>
            <a:ext cx="1856509" cy="38792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95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420648-6955-48A7-8C6C-C6BD3867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60" y="0"/>
            <a:ext cx="8284079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66B6EC-0982-4246-86C9-46C52223EDCB}"/>
              </a:ext>
            </a:extLst>
          </p:cNvPr>
          <p:cNvSpPr/>
          <p:nvPr/>
        </p:nvSpPr>
        <p:spPr>
          <a:xfrm>
            <a:off x="6531985" y="1467084"/>
            <a:ext cx="2990706" cy="33400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03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1097F6-66DC-4076-8B0C-78ABA015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76200"/>
            <a:ext cx="7410450" cy="670559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FC197C-7CBC-4511-B7D0-11D3A665503E}"/>
              </a:ext>
            </a:extLst>
          </p:cNvPr>
          <p:cNvSpPr/>
          <p:nvPr/>
        </p:nvSpPr>
        <p:spPr>
          <a:xfrm>
            <a:off x="4598845" y="708766"/>
            <a:ext cx="434974" cy="36265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3D0D8-78BB-4F51-9CBF-3D71008F8AAA}"/>
              </a:ext>
            </a:extLst>
          </p:cNvPr>
          <p:cNvSpPr txBox="1"/>
          <p:nvPr/>
        </p:nvSpPr>
        <p:spPr>
          <a:xfrm>
            <a:off x="4598845" y="1473076"/>
            <a:ext cx="2469631" cy="105758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 should see a list of the imported tables here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If they do not show you might need to press the refresh button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6F3AAA-6E6E-435C-BBBE-1FCFB19D513A}"/>
              </a:ext>
            </a:extLst>
          </p:cNvPr>
          <p:cNvCxnSpPr>
            <a:cxnSpLocks/>
          </p:cNvCxnSpPr>
          <p:nvPr/>
        </p:nvCxnSpPr>
        <p:spPr>
          <a:xfrm flipH="1">
            <a:off x="4071715" y="2084997"/>
            <a:ext cx="426394" cy="2007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138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32C3D-528C-4454-A1C6-5554059F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7" y="0"/>
            <a:ext cx="96839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74E1F-77F9-42BF-9932-D35E21F2D7ED}"/>
              </a:ext>
            </a:extLst>
          </p:cNvPr>
          <p:cNvSpPr txBox="1"/>
          <p:nvPr/>
        </p:nvSpPr>
        <p:spPr>
          <a:xfrm>
            <a:off x="1774628" y="942271"/>
            <a:ext cx="2142310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Right-click on a table to see the options menu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11F577-6227-4DA2-86A2-3174A6311FC9}"/>
              </a:ext>
            </a:extLst>
          </p:cNvPr>
          <p:cNvCxnSpPr>
            <a:cxnSpLocks/>
          </p:cNvCxnSpPr>
          <p:nvPr/>
        </p:nvCxnSpPr>
        <p:spPr>
          <a:xfrm flipH="1">
            <a:off x="1359442" y="1474611"/>
            <a:ext cx="343949" cy="2942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CFFDAF-1860-4337-A623-BB5B3F32F9A6}"/>
              </a:ext>
            </a:extLst>
          </p:cNvPr>
          <p:cNvSpPr/>
          <p:nvPr/>
        </p:nvSpPr>
        <p:spPr>
          <a:xfrm>
            <a:off x="809849" y="1845971"/>
            <a:ext cx="822305" cy="25813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2E157-EE4F-4A5E-A03A-12EA807FD908}"/>
              </a:ext>
            </a:extLst>
          </p:cNvPr>
          <p:cNvSpPr txBox="1"/>
          <p:nvPr/>
        </p:nvSpPr>
        <p:spPr>
          <a:xfrm>
            <a:off x="5924438" y="3251884"/>
            <a:ext cx="2142310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 want to create a new copy of the table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B0D589-51A7-43F8-83AC-FB2F2447DF6B}"/>
              </a:ext>
            </a:extLst>
          </p:cNvPr>
          <p:cNvSpPr/>
          <p:nvPr/>
        </p:nvSpPr>
        <p:spPr>
          <a:xfrm>
            <a:off x="4124627" y="3389745"/>
            <a:ext cx="1564973" cy="35098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57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A086-E5E3-472D-95D2-7A558F69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Screenshot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D2CBA-D936-4B38-99FC-19C550D2F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using windows, the ‘snipping tool’ has ‘window mode’ to take a snip of a specific software window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Simply open snipping tool, then the window you want (including any menu nav), click </a:t>
            </a:r>
            <a:r>
              <a:rPr lang="en-GB" dirty="0" err="1"/>
              <a:t>ctrl+PrtScn</a:t>
            </a:r>
            <a:r>
              <a:rPr lang="en-GB" dirty="0"/>
              <a:t> and select the window</a:t>
            </a:r>
          </a:p>
        </p:txBody>
      </p:sp>
      <p:pic>
        <p:nvPicPr>
          <p:cNvPr id="1026" name="Picture 2" descr="Snipping Tool mode options">
            <a:extLst>
              <a:ext uri="{FF2B5EF4-FFF2-40B4-BE49-F238E27FC236}">
                <a16:creationId xmlns:a16="http://schemas.microsoft.com/office/drawing/2014/main" id="{31DC3F89-7146-4E77-AFC5-5868D800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89" y="2380717"/>
            <a:ext cx="3720867" cy="209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854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11946-495F-42DF-B124-27CC35A4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" y="167640"/>
            <a:ext cx="4352925" cy="396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F4DB9-DBD9-4751-8432-1EC4DE9B96EA}"/>
              </a:ext>
            </a:extLst>
          </p:cNvPr>
          <p:cNvSpPr txBox="1"/>
          <p:nvPr/>
        </p:nvSpPr>
        <p:spPr>
          <a:xfrm>
            <a:off x="1325154" y="1581830"/>
            <a:ext cx="2499360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 have change the name to end ‘_raw’ to make it easy to recognise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D6A8E7-9004-4DD2-8B4B-6CD76E9CED4E}"/>
              </a:ext>
            </a:extLst>
          </p:cNvPr>
          <p:cNvCxnSpPr>
            <a:cxnSpLocks/>
          </p:cNvCxnSpPr>
          <p:nvPr/>
        </p:nvCxnSpPr>
        <p:spPr>
          <a:xfrm flipV="1">
            <a:off x="2445072" y="1232168"/>
            <a:ext cx="129762" cy="3496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82C216-05B8-48F6-AC81-8B542EAF728B}"/>
              </a:ext>
            </a:extLst>
          </p:cNvPr>
          <p:cNvSpPr/>
          <p:nvPr/>
        </p:nvSpPr>
        <p:spPr>
          <a:xfrm>
            <a:off x="2306319" y="711200"/>
            <a:ext cx="2142310" cy="46735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717DB-7F4D-4EBF-9DEB-8F5E4052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753" y="470766"/>
            <a:ext cx="40671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7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C339B-9582-4B02-BEEA-2728FA6D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70" y="189168"/>
            <a:ext cx="8020050" cy="49720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691A47-9C37-45F9-B8A0-647E947973A3}"/>
              </a:ext>
            </a:extLst>
          </p:cNvPr>
          <p:cNvSpPr/>
          <p:nvPr/>
        </p:nvSpPr>
        <p:spPr>
          <a:xfrm>
            <a:off x="388570" y="740697"/>
            <a:ext cx="1351740" cy="4686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5243D3-4918-4E25-BF84-C8759AD7BB51}"/>
              </a:ext>
            </a:extLst>
          </p:cNvPr>
          <p:cNvSpPr/>
          <p:nvPr/>
        </p:nvSpPr>
        <p:spPr>
          <a:xfrm>
            <a:off x="4670372" y="2215758"/>
            <a:ext cx="1351740" cy="4686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6F9E4-46CE-4E28-ACFB-73669E5FFDAA}"/>
              </a:ext>
            </a:extLst>
          </p:cNvPr>
          <p:cNvSpPr txBox="1"/>
          <p:nvPr/>
        </p:nvSpPr>
        <p:spPr>
          <a:xfrm>
            <a:off x="5832501" y="3124303"/>
            <a:ext cx="2175427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Load the ‘Farmer Trials Data’ excel file from the first step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5F9011-CEF1-4058-BB0F-D4AE2521601B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2744355"/>
            <a:ext cx="267854" cy="2944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101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318D5-D16B-471A-9B09-C47251D9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77"/>
          <a:stretch/>
        </p:blipFill>
        <p:spPr>
          <a:xfrm>
            <a:off x="469395" y="285135"/>
            <a:ext cx="10879584" cy="593376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A76DD5-B8FA-4554-926C-F3BFC389D9D2}"/>
              </a:ext>
            </a:extLst>
          </p:cNvPr>
          <p:cNvSpPr/>
          <p:nvPr/>
        </p:nvSpPr>
        <p:spPr>
          <a:xfrm>
            <a:off x="3913289" y="4064224"/>
            <a:ext cx="2286918" cy="79291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37507-22AA-466C-BACB-99CD162C8A11}"/>
              </a:ext>
            </a:extLst>
          </p:cNvPr>
          <p:cNvSpPr txBox="1"/>
          <p:nvPr/>
        </p:nvSpPr>
        <p:spPr>
          <a:xfrm>
            <a:off x="3913289" y="5154994"/>
            <a:ext cx="4100001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IMPORTANT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We can only work with one dataset at a time so untick all of the other worksheets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6BF23-C2D8-406D-A98A-28ECB49ED03D}"/>
              </a:ext>
            </a:extLst>
          </p:cNvPr>
          <p:cNvCxnSpPr>
            <a:cxnSpLocks/>
          </p:cNvCxnSpPr>
          <p:nvPr/>
        </p:nvCxnSpPr>
        <p:spPr>
          <a:xfrm flipV="1">
            <a:off x="5056748" y="4899638"/>
            <a:ext cx="0" cy="216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95D33D-761C-474F-960D-6636B9EAC0EF}"/>
              </a:ext>
            </a:extLst>
          </p:cNvPr>
          <p:cNvSpPr/>
          <p:nvPr/>
        </p:nvSpPr>
        <p:spPr>
          <a:xfrm>
            <a:off x="6410683" y="639097"/>
            <a:ext cx="1865099" cy="38613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BF792-0E9F-408D-8C4F-A1A9715696B8}"/>
              </a:ext>
            </a:extLst>
          </p:cNvPr>
          <p:cNvSpPr txBox="1"/>
          <p:nvPr/>
        </p:nvSpPr>
        <p:spPr>
          <a:xfrm>
            <a:off x="6778551" y="1323093"/>
            <a:ext cx="2568648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 want to rename the project to reflect the data we are working with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E285FF-D2DD-432A-A4D8-BE69F8E5B4B9}"/>
              </a:ext>
            </a:extLst>
          </p:cNvPr>
          <p:cNvCxnSpPr>
            <a:cxnSpLocks/>
          </p:cNvCxnSpPr>
          <p:nvPr/>
        </p:nvCxnSpPr>
        <p:spPr>
          <a:xfrm flipV="1">
            <a:off x="7239459" y="1067737"/>
            <a:ext cx="0" cy="216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458819-770E-4C76-8A3E-365B26619F6C}"/>
              </a:ext>
            </a:extLst>
          </p:cNvPr>
          <p:cNvSpPr/>
          <p:nvPr/>
        </p:nvSpPr>
        <p:spPr>
          <a:xfrm>
            <a:off x="10178472" y="631650"/>
            <a:ext cx="1170508" cy="36587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251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053D9-44A7-478C-BC4F-D1CBAF33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67" y="101882"/>
            <a:ext cx="9250282" cy="665423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6ED700-3B12-49B6-9614-8D1C9D3310A4}"/>
              </a:ext>
            </a:extLst>
          </p:cNvPr>
          <p:cNvSpPr/>
          <p:nvPr/>
        </p:nvSpPr>
        <p:spPr>
          <a:xfrm>
            <a:off x="7462734" y="1075217"/>
            <a:ext cx="304750" cy="22264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89FC1-51C0-4223-AE12-6D023AAA708A}"/>
              </a:ext>
            </a:extLst>
          </p:cNvPr>
          <p:cNvSpPr txBox="1"/>
          <p:nvPr/>
        </p:nvSpPr>
        <p:spPr>
          <a:xfrm>
            <a:off x="4763718" y="1645949"/>
            <a:ext cx="2469038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Facets specify the type of data we are expecting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1D858-1587-4D3B-87E8-41836A90DF1F}"/>
              </a:ext>
            </a:extLst>
          </p:cNvPr>
          <p:cNvCxnSpPr>
            <a:cxnSpLocks/>
          </p:cNvCxnSpPr>
          <p:nvPr/>
        </p:nvCxnSpPr>
        <p:spPr>
          <a:xfrm flipV="1">
            <a:off x="7222836" y="1429011"/>
            <a:ext cx="244355" cy="216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FFD823-19AE-44B9-A2C8-D8A98AD3B72E}"/>
              </a:ext>
            </a:extLst>
          </p:cNvPr>
          <p:cNvSpPr/>
          <p:nvPr/>
        </p:nvSpPr>
        <p:spPr>
          <a:xfrm>
            <a:off x="8691790" y="1270150"/>
            <a:ext cx="1560573" cy="28156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647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78864-6446-4E64-83E1-025D76E25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0"/>
          <a:stretch/>
        </p:blipFill>
        <p:spPr>
          <a:xfrm>
            <a:off x="1329228" y="0"/>
            <a:ext cx="9403427" cy="454429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144FFA-BA09-4018-B8C1-2ACE4D8F42CD}"/>
              </a:ext>
            </a:extLst>
          </p:cNvPr>
          <p:cNvSpPr/>
          <p:nvPr/>
        </p:nvSpPr>
        <p:spPr>
          <a:xfrm>
            <a:off x="1329228" y="953730"/>
            <a:ext cx="2888811" cy="233024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82A06-E674-49E0-A44F-ED91D03138E5}"/>
              </a:ext>
            </a:extLst>
          </p:cNvPr>
          <p:cNvSpPr txBox="1"/>
          <p:nvPr/>
        </p:nvSpPr>
        <p:spPr>
          <a:xfrm>
            <a:off x="4736010" y="1215152"/>
            <a:ext cx="2888810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After a facet is selected information about the data in each row is shown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BD630-F499-4119-892F-F0AE6375E14A}"/>
              </a:ext>
            </a:extLst>
          </p:cNvPr>
          <p:cNvSpPr txBox="1"/>
          <p:nvPr/>
        </p:nvSpPr>
        <p:spPr>
          <a:xfrm>
            <a:off x="4736010" y="2177845"/>
            <a:ext cx="2888810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 can see the names of NGOs in our data and how often each entry appeared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9E465-D282-402A-87BA-36C222D2024A}"/>
              </a:ext>
            </a:extLst>
          </p:cNvPr>
          <p:cNvCxnSpPr>
            <a:cxnSpLocks/>
          </p:cNvCxnSpPr>
          <p:nvPr/>
        </p:nvCxnSpPr>
        <p:spPr>
          <a:xfrm flipH="1">
            <a:off x="2096655" y="2440511"/>
            <a:ext cx="2503055" cy="945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4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7FCB8-0D88-4765-9DB8-47DD1F2D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3" y="397596"/>
            <a:ext cx="3543300" cy="3476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3B745-2F91-4903-AA8B-CA29D6EA4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70"/>
          <a:stretch/>
        </p:blipFill>
        <p:spPr>
          <a:xfrm>
            <a:off x="3943983" y="1516783"/>
            <a:ext cx="2180918" cy="12382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4F4646-3081-4C27-8FEE-A197A930853A}"/>
              </a:ext>
            </a:extLst>
          </p:cNvPr>
          <p:cNvSpPr/>
          <p:nvPr/>
        </p:nvSpPr>
        <p:spPr>
          <a:xfrm>
            <a:off x="3057237" y="1430443"/>
            <a:ext cx="383458" cy="37362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7F7BD0-960A-49E7-9C30-523A84EF3EED}"/>
              </a:ext>
            </a:extLst>
          </p:cNvPr>
          <p:cNvSpPr/>
          <p:nvPr/>
        </p:nvSpPr>
        <p:spPr>
          <a:xfrm>
            <a:off x="3980688" y="2182088"/>
            <a:ext cx="646729" cy="37362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6638B-7442-4239-A766-B500FBB670FD}"/>
              </a:ext>
            </a:extLst>
          </p:cNvPr>
          <p:cNvSpPr txBox="1"/>
          <p:nvPr/>
        </p:nvSpPr>
        <p:spPr>
          <a:xfrm>
            <a:off x="3980688" y="493886"/>
            <a:ext cx="2549421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Correct the spelling of ‘</a:t>
            </a:r>
            <a:r>
              <a:rPr lang="en-GB" dirty="0" err="1">
                <a:solidFill>
                  <a:schemeClr val="bg1"/>
                </a:solidFill>
              </a:rPr>
              <a:t>Avene</a:t>
            </a:r>
            <a:r>
              <a:rPr lang="en-GB" dirty="0">
                <a:solidFill>
                  <a:schemeClr val="bg1"/>
                </a:solidFill>
              </a:rPr>
              <a:t>’ to match ‘AVENE’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AFE8B-2A9D-4055-87B9-C35A1AC5C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018" y="1940358"/>
            <a:ext cx="3505200" cy="3457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BCBE1-CA8C-4CA8-BBCF-D104D689103B}"/>
              </a:ext>
            </a:extLst>
          </p:cNvPr>
          <p:cNvSpPr txBox="1"/>
          <p:nvPr/>
        </p:nvSpPr>
        <p:spPr>
          <a:xfrm>
            <a:off x="8485723" y="2802299"/>
            <a:ext cx="1988313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 NGOs now have consistent spelling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AAAA7B-DBED-49E9-874A-AFD780660276}"/>
              </a:ext>
            </a:extLst>
          </p:cNvPr>
          <p:cNvSpPr/>
          <p:nvPr/>
        </p:nvSpPr>
        <p:spPr>
          <a:xfrm>
            <a:off x="7132544" y="1949093"/>
            <a:ext cx="308560" cy="30458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916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F146AE-1BA3-44D4-80D7-E0B8C9FFD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76"/>
          <a:stretch/>
        </p:blipFill>
        <p:spPr>
          <a:xfrm>
            <a:off x="234838" y="110838"/>
            <a:ext cx="10100654" cy="43043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063998-1362-4056-9339-C7E192F32D49}"/>
              </a:ext>
            </a:extLst>
          </p:cNvPr>
          <p:cNvSpPr txBox="1"/>
          <p:nvPr/>
        </p:nvSpPr>
        <p:spPr>
          <a:xfrm>
            <a:off x="1339087" y="2876867"/>
            <a:ext cx="2549421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Apply a ‘Text facet’ to see the different values that have been input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0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4FB573-F5D9-4B2E-B86B-80A545723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99"/>
          <a:stretch/>
        </p:blipFill>
        <p:spPr>
          <a:xfrm>
            <a:off x="487623" y="384232"/>
            <a:ext cx="11216754" cy="5630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D1D61-A87B-456B-9AED-99850543C322}"/>
              </a:ext>
            </a:extLst>
          </p:cNvPr>
          <p:cNvSpPr txBox="1"/>
          <p:nvPr/>
        </p:nvSpPr>
        <p:spPr>
          <a:xfrm>
            <a:off x="5486214" y="4461827"/>
            <a:ext cx="3011240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 can use the ‘To uppercase’ transformation to convert all text to a consistent format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DA34D5-6F7A-4076-92E1-0792D3D43D10}"/>
              </a:ext>
            </a:extLst>
          </p:cNvPr>
          <p:cNvSpPr/>
          <p:nvPr/>
        </p:nvSpPr>
        <p:spPr>
          <a:xfrm>
            <a:off x="5377609" y="1482165"/>
            <a:ext cx="288000" cy="2880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0724E-1B8D-4CD8-8D5A-9497FC995E92}"/>
              </a:ext>
            </a:extLst>
          </p:cNvPr>
          <p:cNvSpPr txBox="1"/>
          <p:nvPr/>
        </p:nvSpPr>
        <p:spPr>
          <a:xfrm>
            <a:off x="1870951" y="2338387"/>
            <a:ext cx="1664729" cy="1180699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 can see some duplicate names and different formats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3F25DD-1FFD-45EE-A015-B8B56AE0176D}"/>
              </a:ext>
            </a:extLst>
          </p:cNvPr>
          <p:cNvCxnSpPr>
            <a:cxnSpLocks/>
          </p:cNvCxnSpPr>
          <p:nvPr/>
        </p:nvCxnSpPr>
        <p:spPr>
          <a:xfrm flipH="1" flipV="1">
            <a:off x="1341121" y="2440511"/>
            <a:ext cx="355599" cy="994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E0CA44-C10B-4E3C-BA22-02163F14F73A}"/>
              </a:ext>
            </a:extLst>
          </p:cNvPr>
          <p:cNvCxnSpPr>
            <a:cxnSpLocks/>
          </p:cNvCxnSpPr>
          <p:nvPr/>
        </p:nvCxnSpPr>
        <p:spPr>
          <a:xfrm flipH="1">
            <a:off x="1341120" y="3298966"/>
            <a:ext cx="355600" cy="1300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623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A2B1B3-3DCF-46E0-B709-9B6552F8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67" y="1131887"/>
            <a:ext cx="3552825" cy="34766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DBE03C-13D4-4DC7-9072-2ECA00F359D0}"/>
              </a:ext>
            </a:extLst>
          </p:cNvPr>
          <p:cNvSpPr/>
          <p:nvPr/>
        </p:nvSpPr>
        <p:spPr>
          <a:xfrm>
            <a:off x="1001996" y="1162367"/>
            <a:ext cx="288000" cy="2880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69646-6682-4194-80A7-8849C094BBBC}"/>
              </a:ext>
            </a:extLst>
          </p:cNvPr>
          <p:cNvSpPr txBox="1"/>
          <p:nvPr/>
        </p:nvSpPr>
        <p:spPr>
          <a:xfrm>
            <a:off x="2722879" y="2155507"/>
            <a:ext cx="1664729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 counties are now written in upper case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2DF5F-5C25-4758-A264-8F8A6AC1D6D4}"/>
              </a:ext>
            </a:extLst>
          </p:cNvPr>
          <p:cNvSpPr txBox="1"/>
          <p:nvPr/>
        </p:nvSpPr>
        <p:spPr>
          <a:xfrm>
            <a:off x="1827442" y="857689"/>
            <a:ext cx="1664729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When finished click to close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8DC843-4672-4B39-B610-804E92FAFD0E}"/>
              </a:ext>
            </a:extLst>
          </p:cNvPr>
          <p:cNvCxnSpPr>
            <a:cxnSpLocks/>
          </p:cNvCxnSpPr>
          <p:nvPr/>
        </p:nvCxnSpPr>
        <p:spPr>
          <a:xfrm flipH="1">
            <a:off x="1380919" y="1001853"/>
            <a:ext cx="355600" cy="1300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69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4281CE-CA2B-49FB-81C5-4C125CF8A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2" b="39111"/>
          <a:stretch/>
        </p:blipFill>
        <p:spPr>
          <a:xfrm>
            <a:off x="314959" y="213360"/>
            <a:ext cx="8036617" cy="417576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BB142C-5419-4821-988C-9A4A7EA53E60}"/>
              </a:ext>
            </a:extLst>
          </p:cNvPr>
          <p:cNvSpPr/>
          <p:nvPr/>
        </p:nvSpPr>
        <p:spPr>
          <a:xfrm>
            <a:off x="2024809" y="1309445"/>
            <a:ext cx="288000" cy="2880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A48D7-4E3D-4CDD-855D-388AFD395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0" t="16444" r="71648" b="38889"/>
          <a:stretch/>
        </p:blipFill>
        <p:spPr>
          <a:xfrm>
            <a:off x="8788399" y="1897380"/>
            <a:ext cx="3200401" cy="30632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6BFBF0-A60A-4DCD-8912-E8331A652B78}"/>
              </a:ext>
            </a:extLst>
          </p:cNvPr>
          <p:cNvSpPr/>
          <p:nvPr/>
        </p:nvSpPr>
        <p:spPr>
          <a:xfrm>
            <a:off x="10498248" y="2174240"/>
            <a:ext cx="444071" cy="31164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279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A70F1-3340-4D4F-891D-3D0B64BC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7" y="668760"/>
            <a:ext cx="6553200" cy="39433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DE7169-CAB9-4432-B359-180D9D4D7B3D}"/>
              </a:ext>
            </a:extLst>
          </p:cNvPr>
          <p:cNvSpPr/>
          <p:nvPr/>
        </p:nvSpPr>
        <p:spPr>
          <a:xfrm>
            <a:off x="772487" y="4220309"/>
            <a:ext cx="796254" cy="39180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FF3B65-6A1B-4017-A410-46C46C589DE6}"/>
              </a:ext>
            </a:extLst>
          </p:cNvPr>
          <p:cNvSpPr/>
          <p:nvPr/>
        </p:nvSpPr>
        <p:spPr>
          <a:xfrm>
            <a:off x="4170028" y="1904948"/>
            <a:ext cx="250970" cy="2510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31A8F8-B978-406E-BE1B-3AFFC7CA2B9E}"/>
              </a:ext>
            </a:extLst>
          </p:cNvPr>
          <p:cNvCxnSpPr>
            <a:cxnSpLocks/>
          </p:cNvCxnSpPr>
          <p:nvPr/>
        </p:nvCxnSpPr>
        <p:spPr>
          <a:xfrm flipH="1">
            <a:off x="4488110" y="1665538"/>
            <a:ext cx="343949" cy="2942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B255D7-4686-465F-87AA-6524E3E543F4}"/>
              </a:ext>
            </a:extLst>
          </p:cNvPr>
          <p:cNvSpPr txBox="1"/>
          <p:nvPr/>
        </p:nvSpPr>
        <p:spPr>
          <a:xfrm>
            <a:off x="4958286" y="1166338"/>
            <a:ext cx="2142310" cy="1334587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Check this box to force users to type password each time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Recommended on shared computers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57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82163-CC30-4024-A157-78ECD37F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52"/>
          <a:stretch/>
        </p:blipFill>
        <p:spPr>
          <a:xfrm>
            <a:off x="203143" y="447040"/>
            <a:ext cx="11216754" cy="41249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063B94-A48A-4905-B9DC-C27F67F7AA4F}"/>
              </a:ext>
            </a:extLst>
          </p:cNvPr>
          <p:cNvSpPr/>
          <p:nvPr/>
        </p:nvSpPr>
        <p:spPr>
          <a:xfrm>
            <a:off x="287448" y="2101924"/>
            <a:ext cx="718391" cy="29583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170E78-8F26-45C5-8C79-BD7035FF71CF}"/>
              </a:ext>
            </a:extLst>
          </p:cNvPr>
          <p:cNvSpPr/>
          <p:nvPr/>
        </p:nvSpPr>
        <p:spPr>
          <a:xfrm>
            <a:off x="3741849" y="1806089"/>
            <a:ext cx="301832" cy="29583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66D95-1FCA-432D-92C8-49DE1C4AF835}"/>
              </a:ext>
            </a:extLst>
          </p:cNvPr>
          <p:cNvSpPr txBox="1"/>
          <p:nvPr/>
        </p:nvSpPr>
        <p:spPr>
          <a:xfrm>
            <a:off x="1107440" y="2683827"/>
            <a:ext cx="3210559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Click on each farmer with multiple records and mark the older row for deletion using a flag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CDE61-363A-4FAF-87A7-8C8C0F7A3AF6}"/>
              </a:ext>
            </a:extLst>
          </p:cNvPr>
          <p:cNvCxnSpPr>
            <a:cxnSpLocks/>
          </p:cNvCxnSpPr>
          <p:nvPr/>
        </p:nvCxnSpPr>
        <p:spPr>
          <a:xfrm flipH="1" flipV="1">
            <a:off x="1107441" y="2397759"/>
            <a:ext cx="325119" cy="2259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EB4A00-998C-45C6-8557-051A2724B6BF}"/>
              </a:ext>
            </a:extLst>
          </p:cNvPr>
          <p:cNvCxnSpPr>
            <a:cxnSpLocks/>
          </p:cNvCxnSpPr>
          <p:nvPr/>
        </p:nvCxnSpPr>
        <p:spPr>
          <a:xfrm flipV="1">
            <a:off x="3545840" y="2162058"/>
            <a:ext cx="172723" cy="3787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6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BFF48-3273-48E4-9FCD-4A3D46940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23"/>
          <a:stretch/>
        </p:blipFill>
        <p:spPr>
          <a:xfrm>
            <a:off x="487623" y="0"/>
            <a:ext cx="11216754" cy="521736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A1A154-3E94-4571-9F77-F3B1CDDC8B6E}"/>
              </a:ext>
            </a:extLst>
          </p:cNvPr>
          <p:cNvSpPr/>
          <p:nvPr/>
        </p:nvSpPr>
        <p:spPr>
          <a:xfrm>
            <a:off x="487623" y="2691204"/>
            <a:ext cx="718391" cy="29583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317672-C14B-4704-A4A5-F9410B2D7D9E}"/>
              </a:ext>
            </a:extLst>
          </p:cNvPr>
          <p:cNvSpPr/>
          <p:nvPr/>
        </p:nvSpPr>
        <p:spPr>
          <a:xfrm>
            <a:off x="4033464" y="1354766"/>
            <a:ext cx="301832" cy="29583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C2929-2405-400F-8C58-F1D61F585680}"/>
              </a:ext>
            </a:extLst>
          </p:cNvPr>
          <p:cNvSpPr txBox="1"/>
          <p:nvPr/>
        </p:nvSpPr>
        <p:spPr>
          <a:xfrm>
            <a:off x="846818" y="3759666"/>
            <a:ext cx="5181656" cy="145769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Ideally we would want to try and identify the correct </a:t>
            </a:r>
            <a:r>
              <a:rPr lang="en-GB" dirty="0" err="1">
                <a:solidFill>
                  <a:schemeClr val="bg1"/>
                </a:solidFill>
              </a:rPr>
              <a:t>farmername</a:t>
            </a:r>
            <a:r>
              <a:rPr lang="en-GB" dirty="0">
                <a:solidFill>
                  <a:schemeClr val="bg1"/>
                </a:solidFill>
              </a:rPr>
              <a:t> for both of these records.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Sometimes this is not possible however, and in this case we have chosen to remove both records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E17D23-2181-4C76-A533-91DADDA03E91}"/>
              </a:ext>
            </a:extLst>
          </p:cNvPr>
          <p:cNvSpPr/>
          <p:nvPr/>
        </p:nvSpPr>
        <p:spPr>
          <a:xfrm>
            <a:off x="4033464" y="3280893"/>
            <a:ext cx="301832" cy="29583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824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0BFDD-5FEA-4D5A-9F6F-9EFA4993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741"/>
          <a:stretch/>
        </p:blipFill>
        <p:spPr>
          <a:xfrm>
            <a:off x="487623" y="0"/>
            <a:ext cx="11216754" cy="4612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45F3DC-32C2-4C02-B02F-EE60165202E0}"/>
              </a:ext>
            </a:extLst>
          </p:cNvPr>
          <p:cNvSpPr txBox="1"/>
          <p:nvPr/>
        </p:nvSpPr>
        <p:spPr>
          <a:xfrm>
            <a:off x="785858" y="3200866"/>
            <a:ext cx="2384062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Make sure you have closed any other facet panels in this space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A9A56C-3A12-41A7-AACD-75B9178213D6}"/>
              </a:ext>
            </a:extLst>
          </p:cNvPr>
          <p:cNvSpPr/>
          <p:nvPr/>
        </p:nvSpPr>
        <p:spPr>
          <a:xfrm>
            <a:off x="3738824" y="1090606"/>
            <a:ext cx="301832" cy="29583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2E3A5-14E4-4EE9-8054-381398956D4C}"/>
              </a:ext>
            </a:extLst>
          </p:cNvPr>
          <p:cNvSpPr txBox="1"/>
          <p:nvPr/>
        </p:nvSpPr>
        <p:spPr>
          <a:xfrm>
            <a:off x="4331698" y="216579"/>
            <a:ext cx="2384062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Use the ‘All’ dropdown menu to Facet by flag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41B1EB-EEC0-40D0-9898-9FC3BBF3AD18}"/>
              </a:ext>
            </a:extLst>
          </p:cNvPr>
          <p:cNvCxnSpPr>
            <a:cxnSpLocks/>
          </p:cNvCxnSpPr>
          <p:nvPr/>
        </p:nvCxnSpPr>
        <p:spPr>
          <a:xfrm flipH="1">
            <a:off x="4040656" y="843280"/>
            <a:ext cx="216385" cy="2473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653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84355-E5B0-4D40-87F8-04925013D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51"/>
          <a:stretch/>
        </p:blipFill>
        <p:spPr>
          <a:xfrm>
            <a:off x="487623" y="0"/>
            <a:ext cx="11216754" cy="522224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551050-DE62-43AC-A656-CA313033B3B0}"/>
              </a:ext>
            </a:extLst>
          </p:cNvPr>
          <p:cNvSpPr/>
          <p:nvPr/>
        </p:nvSpPr>
        <p:spPr>
          <a:xfrm>
            <a:off x="538424" y="1849120"/>
            <a:ext cx="548696" cy="3048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2FE58-68F6-4EB5-8876-C39FE6D0412D}"/>
              </a:ext>
            </a:extLst>
          </p:cNvPr>
          <p:cNvSpPr txBox="1"/>
          <p:nvPr/>
        </p:nvSpPr>
        <p:spPr>
          <a:xfrm>
            <a:off x="660401" y="2494820"/>
            <a:ext cx="2384062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the rows that we have marked as ‘true’ with our flag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537A8-5F2B-4828-B775-20BAE43328FA}"/>
              </a:ext>
            </a:extLst>
          </p:cNvPr>
          <p:cNvSpPr txBox="1"/>
          <p:nvPr/>
        </p:nvSpPr>
        <p:spPr>
          <a:xfrm>
            <a:off x="5100321" y="3602260"/>
            <a:ext cx="2285999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Then we can remove the rows from our data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615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C4F733-C4B8-47C9-9436-9C2C7D3E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734965"/>
            <a:ext cx="3562350" cy="43624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4C6E7C-56F8-499F-8014-808DD4D6D138}"/>
              </a:ext>
            </a:extLst>
          </p:cNvPr>
          <p:cNvSpPr/>
          <p:nvPr/>
        </p:nvSpPr>
        <p:spPr>
          <a:xfrm>
            <a:off x="2225039" y="1249681"/>
            <a:ext cx="1554481" cy="33528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B3F81-B8A5-459F-AF5F-2E646D36420B}"/>
              </a:ext>
            </a:extLst>
          </p:cNvPr>
          <p:cNvSpPr txBox="1"/>
          <p:nvPr/>
        </p:nvSpPr>
        <p:spPr>
          <a:xfrm>
            <a:off x="1686561" y="2606580"/>
            <a:ext cx="2384062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Use the Undo / Redo menu to revert the data back to a previous state</a:t>
            </a:r>
          </a:p>
        </p:txBody>
      </p:sp>
    </p:spTree>
    <p:extLst>
      <p:ext uri="{BB962C8B-B14F-4D97-AF65-F5344CB8AC3E}">
        <p14:creationId xmlns:p14="http://schemas.microsoft.com/office/powerpoint/2010/main" val="511140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F316B1-33BE-432D-92A7-70918FF2D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81"/>
          <a:stretch/>
        </p:blipFill>
        <p:spPr>
          <a:xfrm>
            <a:off x="1247775" y="609600"/>
            <a:ext cx="9696450" cy="445008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6FE350-9303-44F5-8956-F01F11E67B88}"/>
              </a:ext>
            </a:extLst>
          </p:cNvPr>
          <p:cNvSpPr/>
          <p:nvPr/>
        </p:nvSpPr>
        <p:spPr>
          <a:xfrm>
            <a:off x="7244079" y="1910081"/>
            <a:ext cx="1960881" cy="33528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70E0F7-F17A-4F1F-A1BC-C432500C18CA}"/>
              </a:ext>
            </a:extLst>
          </p:cNvPr>
          <p:cNvSpPr/>
          <p:nvPr/>
        </p:nvSpPr>
        <p:spPr>
          <a:xfrm>
            <a:off x="9479279" y="701041"/>
            <a:ext cx="894081" cy="33528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1C013-35A1-46E4-9BE3-89B0BD235906}"/>
              </a:ext>
            </a:extLst>
          </p:cNvPr>
          <p:cNvSpPr txBox="1"/>
          <p:nvPr/>
        </p:nvSpPr>
        <p:spPr>
          <a:xfrm>
            <a:off x="6278880" y="701041"/>
            <a:ext cx="2516143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Click ‘Export’ and then ‘Comma-separated value’ to export as a .csv file</a:t>
            </a:r>
          </a:p>
        </p:txBody>
      </p:sp>
    </p:spTree>
    <p:extLst>
      <p:ext uri="{BB962C8B-B14F-4D97-AF65-F5344CB8AC3E}">
        <p14:creationId xmlns:p14="http://schemas.microsoft.com/office/powerpoint/2010/main" val="844069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89806C-7792-432E-BFEE-800A67B8B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7" b="32524"/>
          <a:stretch/>
        </p:blipFill>
        <p:spPr>
          <a:xfrm>
            <a:off x="0" y="189230"/>
            <a:ext cx="5222240" cy="567102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46A367-AE23-45EA-8BAD-65177B441731}"/>
              </a:ext>
            </a:extLst>
          </p:cNvPr>
          <p:cNvSpPr/>
          <p:nvPr/>
        </p:nvSpPr>
        <p:spPr>
          <a:xfrm>
            <a:off x="1706879" y="2336801"/>
            <a:ext cx="2275841" cy="30479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3225B-23E8-4CA3-9090-8DC65E7D24BC}"/>
              </a:ext>
            </a:extLst>
          </p:cNvPr>
          <p:cNvSpPr txBox="1"/>
          <p:nvPr/>
        </p:nvSpPr>
        <p:spPr>
          <a:xfrm>
            <a:off x="336162" y="3098801"/>
            <a:ext cx="2782073" cy="145769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Emptying a table will remove all data from it.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It is good to have a backup of the data before doing this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EE1F0B-A9E5-453D-9E76-DE682780DD1C}"/>
              </a:ext>
            </a:extLst>
          </p:cNvPr>
          <p:cNvSpPr/>
          <p:nvPr/>
        </p:nvSpPr>
        <p:spPr>
          <a:xfrm>
            <a:off x="336163" y="1795045"/>
            <a:ext cx="1076078" cy="25727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103AF-72A2-401C-8238-21065F6D6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083" b="50000"/>
          <a:stretch/>
        </p:blipFill>
        <p:spPr>
          <a:xfrm>
            <a:off x="5689598" y="1174750"/>
            <a:ext cx="6165289" cy="368173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44574C-D8C1-475D-A74B-5E4C14472424}"/>
              </a:ext>
            </a:extLst>
          </p:cNvPr>
          <p:cNvSpPr/>
          <p:nvPr/>
        </p:nvSpPr>
        <p:spPr>
          <a:xfrm>
            <a:off x="6730081" y="1381761"/>
            <a:ext cx="422559" cy="24383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BA25BC-7B04-451F-98F3-4634C5E389D7}"/>
              </a:ext>
            </a:extLst>
          </p:cNvPr>
          <p:cNvSpPr/>
          <p:nvPr/>
        </p:nvSpPr>
        <p:spPr>
          <a:xfrm>
            <a:off x="6941360" y="3931921"/>
            <a:ext cx="1013920" cy="24383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922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CED9B-529A-49C4-9C4E-6459D8C4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907" y="314325"/>
            <a:ext cx="6143625" cy="62293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51C766-25EA-4C09-95E8-0FCF9FE87205}"/>
              </a:ext>
            </a:extLst>
          </p:cNvPr>
          <p:cNvSpPr/>
          <p:nvPr/>
        </p:nvSpPr>
        <p:spPr>
          <a:xfrm>
            <a:off x="8300720" y="1016001"/>
            <a:ext cx="375920" cy="32511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11C24-D9FC-4B03-A326-9EB486A2DEC7}"/>
              </a:ext>
            </a:extLst>
          </p:cNvPr>
          <p:cNvSpPr txBox="1"/>
          <p:nvPr/>
        </p:nvSpPr>
        <p:spPr>
          <a:xfrm>
            <a:off x="8962002" y="865209"/>
            <a:ext cx="2965838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Locate the file that was downloaded from </a:t>
            </a:r>
            <a:r>
              <a:rPr lang="en-GB" dirty="0" err="1">
                <a:solidFill>
                  <a:schemeClr val="bg1"/>
                </a:solidFill>
              </a:rPr>
              <a:t>OpenRefine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20C37-5654-470A-92AB-93B5F8F595F7}"/>
              </a:ext>
            </a:extLst>
          </p:cNvPr>
          <p:cNvSpPr/>
          <p:nvPr/>
        </p:nvSpPr>
        <p:spPr>
          <a:xfrm>
            <a:off x="6676002" y="3694964"/>
            <a:ext cx="2000637" cy="75511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4D376-8D80-4661-8515-D554C877B2EB}"/>
              </a:ext>
            </a:extLst>
          </p:cNvPr>
          <p:cNvSpPr txBox="1"/>
          <p:nvPr/>
        </p:nvSpPr>
        <p:spPr>
          <a:xfrm>
            <a:off x="8962002" y="3759170"/>
            <a:ext cx="2965838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Confirm your data is going into the correct database and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C1E31-2ECE-4AFF-A669-1D91D95C63D4}"/>
              </a:ext>
            </a:extLst>
          </p:cNvPr>
          <p:cNvSpPr txBox="1"/>
          <p:nvPr/>
        </p:nvSpPr>
        <p:spPr>
          <a:xfrm>
            <a:off x="-1300039" y="4846290"/>
            <a:ext cx="2965838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If we did not first empty our table we could also use these options to handle duplicates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F1883-F4C1-4E4C-BFF6-59469320BA42}"/>
              </a:ext>
            </a:extLst>
          </p:cNvPr>
          <p:cNvSpPr txBox="1"/>
          <p:nvPr/>
        </p:nvSpPr>
        <p:spPr>
          <a:xfrm>
            <a:off x="-1218759" y="1686590"/>
            <a:ext cx="2965838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If we did not first empty our table we could tick ‘Truncate’ to automatically do it for us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2CDC7F-B4AB-4B3E-B0D2-4ADC8F62322D}"/>
              </a:ext>
            </a:extLst>
          </p:cNvPr>
          <p:cNvSpPr/>
          <p:nvPr/>
        </p:nvSpPr>
        <p:spPr>
          <a:xfrm>
            <a:off x="-1300039" y="2931161"/>
            <a:ext cx="375920" cy="32511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7C3B40-B357-44F5-BE80-6D6F642321ED}"/>
              </a:ext>
            </a:extLst>
          </p:cNvPr>
          <p:cNvSpPr/>
          <p:nvPr/>
        </p:nvSpPr>
        <p:spPr>
          <a:xfrm>
            <a:off x="-1300039" y="3369844"/>
            <a:ext cx="375920" cy="32511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948C0E-3A79-49FA-898A-4B8F3EC4D2E8}"/>
              </a:ext>
            </a:extLst>
          </p:cNvPr>
          <p:cNvSpPr/>
          <p:nvPr/>
        </p:nvSpPr>
        <p:spPr>
          <a:xfrm>
            <a:off x="6807200" y="6106161"/>
            <a:ext cx="995680" cy="36575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978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93D585-4095-490F-90D4-A71F88BCB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00"/>
          <a:stretch/>
        </p:blipFill>
        <p:spPr>
          <a:xfrm>
            <a:off x="0" y="158750"/>
            <a:ext cx="8656320" cy="654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21ED6-E265-4C4A-AB7E-D4FEA7B86C7E}"/>
              </a:ext>
            </a:extLst>
          </p:cNvPr>
          <p:cNvSpPr txBox="1"/>
          <p:nvPr/>
        </p:nvSpPr>
        <p:spPr>
          <a:xfrm>
            <a:off x="619760" y="3352770"/>
            <a:ext cx="3708400" cy="2288694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 may receive an error message.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If it says import failed then something went wrong.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If it says that there were warnings this is usually fine, and is likely due to some small inconsistencies in the data.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CD057-3A16-4ADE-A520-C8DE1DB71E2A}"/>
              </a:ext>
            </a:extLst>
          </p:cNvPr>
          <p:cNvCxnSpPr>
            <a:cxnSpLocks/>
          </p:cNvCxnSpPr>
          <p:nvPr/>
        </p:nvCxnSpPr>
        <p:spPr>
          <a:xfrm flipV="1">
            <a:off x="4328160" y="3230880"/>
            <a:ext cx="365760" cy="3124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55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33552-6700-4AA5-98E3-60F4AE89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3" y="0"/>
            <a:ext cx="11787733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632E72-8B45-4D63-BDEE-22C823F03E52}"/>
              </a:ext>
            </a:extLst>
          </p:cNvPr>
          <p:cNvSpPr/>
          <p:nvPr/>
        </p:nvSpPr>
        <p:spPr>
          <a:xfrm>
            <a:off x="2235199" y="599440"/>
            <a:ext cx="406401" cy="30480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2F266-4143-4450-98B8-AD418C9D3E41}"/>
              </a:ext>
            </a:extLst>
          </p:cNvPr>
          <p:cNvSpPr txBox="1"/>
          <p:nvPr/>
        </p:nvSpPr>
        <p:spPr>
          <a:xfrm>
            <a:off x="2876162" y="1270001"/>
            <a:ext cx="2711838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Your cleaned data should now appear in the main data tab if you click ‘refresh’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F27BEE-3035-456F-AFFE-C651775C3012}"/>
              </a:ext>
            </a:extLst>
          </p:cNvPr>
          <p:cNvSpPr/>
          <p:nvPr/>
        </p:nvSpPr>
        <p:spPr>
          <a:xfrm>
            <a:off x="8381999" y="904241"/>
            <a:ext cx="660401" cy="30480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7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CDFA1-8A87-4D12-BC83-DCCEF88D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4" y="529861"/>
            <a:ext cx="5829300" cy="507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FCC02-0B5C-4863-AF96-E77AA3ECDC1B}"/>
              </a:ext>
            </a:extLst>
          </p:cNvPr>
          <p:cNvSpPr txBox="1"/>
          <p:nvPr/>
        </p:nvSpPr>
        <p:spPr>
          <a:xfrm>
            <a:off x="1955273" y="561042"/>
            <a:ext cx="1550339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Right-click on the main server to see options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5A76BF-7D9C-4D73-ACAC-FC72E456DBA8}"/>
              </a:ext>
            </a:extLst>
          </p:cNvPr>
          <p:cNvCxnSpPr>
            <a:cxnSpLocks/>
          </p:cNvCxnSpPr>
          <p:nvPr/>
        </p:nvCxnSpPr>
        <p:spPr>
          <a:xfrm flipH="1">
            <a:off x="1354346" y="1098958"/>
            <a:ext cx="600927" cy="3061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6F1ED6-B0B6-4845-9B03-EA0C760DC652}"/>
              </a:ext>
            </a:extLst>
          </p:cNvPr>
          <p:cNvSpPr/>
          <p:nvPr/>
        </p:nvSpPr>
        <p:spPr>
          <a:xfrm>
            <a:off x="518489" y="1464742"/>
            <a:ext cx="1322889" cy="39970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EED41-6C6B-4578-BE78-6F5C709931E9}"/>
              </a:ext>
            </a:extLst>
          </p:cNvPr>
          <p:cNvSpPr txBox="1"/>
          <p:nvPr/>
        </p:nvSpPr>
        <p:spPr>
          <a:xfrm>
            <a:off x="4545661" y="3513967"/>
            <a:ext cx="1550339" cy="626701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Create a new database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F36BD0-01D9-42AF-BFD4-5AAF8C57F6F2}"/>
              </a:ext>
            </a:extLst>
          </p:cNvPr>
          <p:cNvSpPr/>
          <p:nvPr/>
        </p:nvSpPr>
        <p:spPr>
          <a:xfrm>
            <a:off x="3959603" y="2466363"/>
            <a:ext cx="813733" cy="31878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F75402-AD53-409E-BFBA-31FF0A91A02F}"/>
              </a:ext>
            </a:extLst>
          </p:cNvPr>
          <p:cNvCxnSpPr>
            <a:cxnSpLocks/>
          </p:cNvCxnSpPr>
          <p:nvPr/>
        </p:nvCxnSpPr>
        <p:spPr>
          <a:xfrm flipH="1" flipV="1">
            <a:off x="4545662" y="2872201"/>
            <a:ext cx="647123" cy="6417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D9D235C-7557-4ACE-91A2-E5967F9D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21" y="738231"/>
            <a:ext cx="3743369" cy="32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68303D-D912-44AB-8DA6-678FCE77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71" y="320136"/>
            <a:ext cx="5829300" cy="50768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914FC6-43B8-4822-92B3-8ED2EEC4399C}"/>
              </a:ext>
            </a:extLst>
          </p:cNvPr>
          <p:cNvSpPr/>
          <p:nvPr/>
        </p:nvSpPr>
        <p:spPr>
          <a:xfrm>
            <a:off x="2617365" y="2290194"/>
            <a:ext cx="2105637" cy="31878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DE231-6BEB-468E-A59E-F1BED5E04EC0}"/>
              </a:ext>
            </a:extLst>
          </p:cNvPr>
          <p:cNvSpPr txBox="1"/>
          <p:nvPr/>
        </p:nvSpPr>
        <p:spPr>
          <a:xfrm>
            <a:off x="3807429" y="3329409"/>
            <a:ext cx="1550339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Make sure you set the correct format here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66AAB0-AC6A-4CAA-857B-EFFC87143B95}"/>
              </a:ext>
            </a:extLst>
          </p:cNvPr>
          <p:cNvCxnSpPr>
            <a:cxnSpLocks/>
          </p:cNvCxnSpPr>
          <p:nvPr/>
        </p:nvCxnSpPr>
        <p:spPr>
          <a:xfrm flipH="1" flipV="1">
            <a:off x="3807430" y="2687643"/>
            <a:ext cx="647123" cy="6417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19DD72-94CD-4C7B-A52F-ACCA779E9AFF}"/>
              </a:ext>
            </a:extLst>
          </p:cNvPr>
          <p:cNvGrpSpPr/>
          <p:nvPr/>
        </p:nvGrpSpPr>
        <p:grpSpPr>
          <a:xfrm>
            <a:off x="345871" y="5717096"/>
            <a:ext cx="5829300" cy="820768"/>
            <a:chOff x="345871" y="5717096"/>
            <a:chExt cx="5829300" cy="820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F29614-CD51-48DF-BF0E-9003CE26F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3833"/>
            <a:stretch/>
          </p:blipFill>
          <p:spPr>
            <a:xfrm>
              <a:off x="345871" y="5717096"/>
              <a:ext cx="5829300" cy="820768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1776D2A-8D2E-4666-B1A9-F9F64F39BC2D}"/>
                </a:ext>
              </a:extLst>
            </p:cNvPr>
            <p:cNvSpPr/>
            <p:nvPr/>
          </p:nvSpPr>
          <p:spPr>
            <a:xfrm>
              <a:off x="2505218" y="6207298"/>
              <a:ext cx="324962" cy="318782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746D87-FD5D-48D3-972A-F23906FF0E0A}"/>
              </a:ext>
            </a:extLst>
          </p:cNvPr>
          <p:cNvGrpSpPr/>
          <p:nvPr/>
        </p:nvGrpSpPr>
        <p:grpSpPr>
          <a:xfrm>
            <a:off x="6504751" y="272968"/>
            <a:ext cx="4629150" cy="3743325"/>
            <a:chOff x="6504751" y="815980"/>
            <a:chExt cx="4629150" cy="37433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37DDF7-4EDC-450B-BEAC-A60574456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4751" y="815980"/>
              <a:ext cx="4629150" cy="3743325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E51ADCF-DE31-4771-A9DD-A4FD35518510}"/>
                </a:ext>
              </a:extLst>
            </p:cNvPr>
            <p:cNvSpPr/>
            <p:nvPr/>
          </p:nvSpPr>
          <p:spPr>
            <a:xfrm>
              <a:off x="6585358" y="1754697"/>
              <a:ext cx="1761688" cy="318782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2DF02F-A990-457E-974D-AB68C97D1DD0}"/>
                </a:ext>
              </a:extLst>
            </p:cNvPr>
            <p:cNvSpPr/>
            <p:nvPr/>
          </p:nvSpPr>
          <p:spPr>
            <a:xfrm>
              <a:off x="10201012" y="2528251"/>
              <a:ext cx="855677" cy="318782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7AF1A9-38BB-4001-B97A-28CC20BD3767}"/>
                </a:ext>
              </a:extLst>
            </p:cNvPr>
            <p:cNvSpPr txBox="1"/>
            <p:nvPr/>
          </p:nvSpPr>
          <p:spPr>
            <a:xfrm>
              <a:off x="6866449" y="2835369"/>
              <a:ext cx="1550339" cy="903700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Users you have created appear here</a:t>
              </a:r>
              <a:endParaRPr lang="en-GB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6B6D6E-6C19-446F-B5DF-4FACCDE11BB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6994497" y="2156883"/>
              <a:ext cx="647122" cy="67848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236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5B7AD-7BDA-4A5C-BE8C-1DE7287B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7" y="161925"/>
            <a:ext cx="2247900" cy="3267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B5AE8A-AE13-4B78-B28D-82422269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613" y="148612"/>
            <a:ext cx="4629150" cy="3743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80BDE0-3F3B-4BF0-893C-7EF78DA5BEE7}"/>
              </a:ext>
            </a:extLst>
          </p:cNvPr>
          <p:cNvSpPr txBox="1"/>
          <p:nvPr/>
        </p:nvSpPr>
        <p:spPr>
          <a:xfrm>
            <a:off x="2809935" y="2511777"/>
            <a:ext cx="1242743" cy="9037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Tick this box to grant all </a:t>
            </a:r>
            <a:r>
              <a:rPr lang="en-GB" dirty="0" err="1">
                <a:solidFill>
                  <a:schemeClr val="bg1"/>
                </a:solidFill>
              </a:rPr>
              <a:t>priviledges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B739EF-785D-4E22-995B-63ACB2260CA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052678" y="2525086"/>
            <a:ext cx="561267" cy="4385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7A6B44-0A78-4F49-8B1A-7A8BA232DBE5}"/>
              </a:ext>
            </a:extLst>
          </p:cNvPr>
          <p:cNvSpPr/>
          <p:nvPr/>
        </p:nvSpPr>
        <p:spPr>
          <a:xfrm>
            <a:off x="4648297" y="2285921"/>
            <a:ext cx="250970" cy="2510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59D5EA-8C18-4C2F-A3E1-CB56B7C92191}"/>
              </a:ext>
            </a:extLst>
          </p:cNvPr>
          <p:cNvSpPr/>
          <p:nvPr/>
        </p:nvSpPr>
        <p:spPr>
          <a:xfrm>
            <a:off x="4207826" y="3510714"/>
            <a:ext cx="1110794" cy="35605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8B342-DC42-43C6-A13D-34842D8F6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131"/>
          <a:stretch/>
        </p:blipFill>
        <p:spPr>
          <a:xfrm>
            <a:off x="397826" y="4173665"/>
            <a:ext cx="7620000" cy="739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95A11-5034-431A-BD48-342958426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5" t="8803" r="90052" b="87177"/>
          <a:stretch/>
        </p:blipFill>
        <p:spPr>
          <a:xfrm>
            <a:off x="671317" y="5513309"/>
            <a:ext cx="652657" cy="6526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6825BA-CE4F-4605-B53F-E0A7143218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5859" b="79711"/>
          <a:stretch/>
        </p:blipFill>
        <p:spPr>
          <a:xfrm>
            <a:off x="8372475" y="1132274"/>
            <a:ext cx="2937865" cy="2283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D2CC17-85BE-4100-A81F-08D684773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21" y="2385762"/>
            <a:ext cx="371531" cy="2786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E4008-D7BB-4820-B530-B769BB56D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6736" y="2288949"/>
            <a:ext cx="2938527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2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ABBDB86-A528-4715-8D6F-C96E1DC555F0}"/>
              </a:ext>
            </a:extLst>
          </p:cNvPr>
          <p:cNvGrpSpPr/>
          <p:nvPr/>
        </p:nvGrpSpPr>
        <p:grpSpPr>
          <a:xfrm>
            <a:off x="1283516" y="910096"/>
            <a:ext cx="5553512" cy="4207297"/>
            <a:chOff x="1283516" y="910096"/>
            <a:chExt cx="5553512" cy="42072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DECBE3-7492-45DD-9A7A-66BEA2D0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688" y="1489832"/>
              <a:ext cx="5362575" cy="325755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B464E0F-A94C-469A-AF6C-57F3B4A0D790}"/>
                </a:ext>
              </a:extLst>
            </p:cNvPr>
            <p:cNvSpPr/>
            <p:nvPr/>
          </p:nvSpPr>
          <p:spPr>
            <a:xfrm>
              <a:off x="1283516" y="4253218"/>
              <a:ext cx="5553512" cy="494164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04809E-880B-4638-AFB9-7F97DD85F30A}"/>
                </a:ext>
              </a:extLst>
            </p:cNvPr>
            <p:cNvSpPr txBox="1"/>
            <p:nvPr/>
          </p:nvSpPr>
          <p:spPr>
            <a:xfrm>
              <a:off x="2150576" y="4748061"/>
              <a:ext cx="2018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Windows installers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7BF91-9828-4692-942B-270EB7E96122}"/>
                </a:ext>
              </a:extLst>
            </p:cNvPr>
            <p:cNvCxnSpPr/>
            <p:nvPr/>
          </p:nvCxnSpPr>
          <p:spPr>
            <a:xfrm>
              <a:off x="2491530" y="1489832"/>
              <a:ext cx="629175" cy="69969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478C55-7627-40B0-81FA-D7AC1E649EFB}"/>
                </a:ext>
              </a:extLst>
            </p:cNvPr>
            <p:cNvSpPr txBox="1"/>
            <p:nvPr/>
          </p:nvSpPr>
          <p:spPr>
            <a:xfrm>
              <a:off x="1451688" y="910096"/>
              <a:ext cx="2018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You will need to tick this box also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17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F5871-A335-42E9-B955-3EBEF9039170}"/>
              </a:ext>
            </a:extLst>
          </p:cNvPr>
          <p:cNvGrpSpPr/>
          <p:nvPr/>
        </p:nvGrpSpPr>
        <p:grpSpPr>
          <a:xfrm>
            <a:off x="2256944" y="1853952"/>
            <a:ext cx="6067425" cy="3804248"/>
            <a:chOff x="2256944" y="1853952"/>
            <a:chExt cx="6067425" cy="38042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C20ABBD-E56F-4A70-A0F7-51DBB0C3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6944" y="2038700"/>
              <a:ext cx="6067425" cy="3619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1211E1-B3C6-416A-9E32-695488F347A2}"/>
                </a:ext>
              </a:extLst>
            </p:cNvPr>
            <p:cNvSpPr txBox="1"/>
            <p:nvPr/>
          </p:nvSpPr>
          <p:spPr>
            <a:xfrm>
              <a:off x="4245484" y="3803108"/>
              <a:ext cx="3487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This version will be better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C76047-6603-4054-A2C9-5EBD711E9868}"/>
                </a:ext>
              </a:extLst>
            </p:cNvPr>
            <p:cNvSpPr txBox="1"/>
            <p:nvPr/>
          </p:nvSpPr>
          <p:spPr>
            <a:xfrm>
              <a:off x="4476165" y="1853952"/>
              <a:ext cx="3209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 not download ‘beta’ versions as they might contain bugs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0DA777-B37B-4F42-A230-7D70EBBE162D}"/>
                </a:ext>
              </a:extLst>
            </p:cNvPr>
            <p:cNvSpPr/>
            <p:nvPr/>
          </p:nvSpPr>
          <p:spPr>
            <a:xfrm>
              <a:off x="3724712" y="2106283"/>
              <a:ext cx="478827" cy="318607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29E7885A-C887-465E-A20E-2F83EBE4C764}"/>
                </a:ext>
              </a:extLst>
            </p:cNvPr>
            <p:cNvSpPr/>
            <p:nvPr/>
          </p:nvSpPr>
          <p:spPr>
            <a:xfrm>
              <a:off x="4245484" y="2038848"/>
              <a:ext cx="319086" cy="310393"/>
            </a:xfrm>
            <a:prstGeom prst="mathMultipl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A13DDC-C03A-44CE-B9BF-F2BBFFC7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008" y="3848450"/>
              <a:ext cx="371531" cy="27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44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4FE0A-8CCE-4D11-9679-0C2C8AB35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445" y="2674034"/>
            <a:ext cx="6091500" cy="3159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32FEF-66AE-4A89-98CD-293F697C1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12"/>
          <a:stretch/>
        </p:blipFill>
        <p:spPr>
          <a:xfrm>
            <a:off x="3094445" y="243984"/>
            <a:ext cx="6288850" cy="1806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ECCD9D-6993-4D10-A918-EA32AC70E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32" y="2107267"/>
            <a:ext cx="990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94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4100</TotalTime>
  <Words>593</Words>
  <Application>Microsoft Office PowerPoint</Application>
  <PresentationFormat>Widescreen</PresentationFormat>
  <Paragraphs>60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Common Components</vt:lpstr>
      <vt:lpstr>Screenshot tips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Clarke</dc:creator>
  <cp:lastModifiedBy>Chris Clarke</cp:lastModifiedBy>
  <cp:revision>46</cp:revision>
  <dcterms:created xsi:type="dcterms:W3CDTF">2018-11-14T22:14:38Z</dcterms:created>
  <dcterms:modified xsi:type="dcterms:W3CDTF">2018-11-23T08:50:25Z</dcterms:modified>
</cp:coreProperties>
</file>